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OM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OM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OM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C313B33-D435-4638-9E0B-10D7CF1D2EB1}" type="datetimeFigureOut">
              <a:rPr lang="ar-OM" smtClean="0"/>
              <a:t>12/04/1442</a:t>
            </a:fld>
            <a:endParaRPr lang="ar-OM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OM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AB84439-7CC3-47C3-A14C-308CAC2A7F9F}" type="slidenum">
              <a:rPr lang="ar-OM" smtClean="0"/>
              <a:t>‹#›</a:t>
            </a:fld>
            <a:endParaRPr lang="ar-O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r"/>
  </p:transition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8928992" cy="1296144"/>
          </a:xfrm>
        </p:spPr>
        <p:txBody>
          <a:bodyPr>
            <a:normAutofit/>
          </a:bodyPr>
          <a:lstStyle/>
          <a:p>
            <a:pPr algn="ctr"/>
            <a:r>
              <a:rPr lang="ar-OM" sz="6600" dirty="0" smtClean="0"/>
              <a:t>سُليْمانُ </a:t>
            </a:r>
            <a:r>
              <a:rPr lang="ar-OM" sz="6600" dirty="0"/>
              <a:t>والحمامةُ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8856984" cy="5157192"/>
          </a:xfrm>
        </p:spPr>
        <p:txBody>
          <a:bodyPr>
            <a:normAutofit/>
          </a:bodyPr>
          <a:lstStyle/>
          <a:p>
            <a:r>
              <a:rPr lang="ar-OM" sz="6000" dirty="0">
                <a:solidFill>
                  <a:schemeClr val="tx1"/>
                </a:solidFill>
              </a:rPr>
              <a:t>أَتَعرَّفُ النَّصُّ</a:t>
            </a:r>
            <a:r>
              <a:rPr lang="ar-OM" sz="6000" dirty="0" smtClean="0">
                <a:solidFill>
                  <a:schemeClr val="tx1"/>
                </a:solidFill>
              </a:rPr>
              <a:t>:</a:t>
            </a:r>
          </a:p>
          <a:p>
            <a:r>
              <a:rPr lang="ar-OM" sz="6000" dirty="0" smtClean="0">
                <a:solidFill>
                  <a:schemeClr val="tx1"/>
                </a:solidFill>
              </a:rPr>
              <a:t> </a:t>
            </a:r>
            <a:r>
              <a:rPr lang="ar-OM" sz="6000" dirty="0">
                <a:solidFill>
                  <a:schemeClr val="tx1"/>
                </a:solidFill>
              </a:rPr>
              <a:t>أَتَصَفَّحُ النَّصَّ، ثُمَّ أَملأُ </a:t>
            </a:r>
            <a:r>
              <a:rPr lang="ar-OM" sz="6000" dirty="0" smtClean="0">
                <a:solidFill>
                  <a:schemeClr val="tx1"/>
                </a:solidFill>
              </a:rPr>
              <a:t>البِطاقةَ في الشَّريحةِ التّاليةَ</a:t>
            </a:r>
            <a:endParaRPr lang="ar-OM" sz="6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3326"/>
            <a:ext cx="1944216" cy="220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029365"/>
      </p:ext>
    </p:extLst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480720"/>
          </a:xfrm>
        </p:spPr>
        <p:txBody>
          <a:bodyPr>
            <a:normAutofit/>
          </a:bodyPr>
          <a:lstStyle/>
          <a:p>
            <a:r>
              <a:rPr lang="ar-OM" sz="3600" dirty="0" smtClean="0"/>
              <a:t>كانَ </a:t>
            </a:r>
            <a:r>
              <a:rPr lang="ar-OM" sz="3600" dirty="0"/>
              <a:t>سُليْمان عليه السلام يُقَرِّبُ الحمامةَ إليهِ في مَجالِسِهِ لِمَكانَتِها الرَّفيعَةِ عِنْدهُ.</a:t>
            </a:r>
          </a:p>
          <a:p>
            <a:r>
              <a:rPr lang="ar-OM" sz="3600" dirty="0" smtClean="0"/>
              <a:t>نالت </a:t>
            </a:r>
            <a:r>
              <a:rPr lang="ar-OM" sz="3600" dirty="0"/>
              <a:t>الحمامةُ تلكَ المنزلةَ عِنْدَ سُليْمان عليه السلام؛ لِأَنَّها خَدَمَتْهُ فترةً طَويلةً مِنْ الزَّمنِ بِكُلِّ إخْلاصٍ ووفاءٍ و اسْتِقامةٍ.</a:t>
            </a:r>
          </a:p>
          <a:p>
            <a:r>
              <a:rPr lang="ar-OM" sz="3600" dirty="0" smtClean="0"/>
              <a:t>حَمَلَتِ </a:t>
            </a:r>
            <a:r>
              <a:rPr lang="ar-OM" sz="3600" dirty="0"/>
              <a:t>الحمامةُ يَومًا رسائلَ نبيِّ اللهِ سُليْمان إلى حُكّامهِ في شتَّى البُلْدانِ؛ لِإيصالهَا إليْهم، ولِتُبلِّغْهم سلامَ نبيِّ اللهِ سليمان.</a:t>
            </a:r>
          </a:p>
          <a:p>
            <a:r>
              <a:rPr lang="ar-OM" sz="3600" dirty="0" smtClean="0"/>
              <a:t>حَمَلَتِ </a:t>
            </a:r>
            <a:r>
              <a:rPr lang="ar-OM" sz="3600" dirty="0"/>
              <a:t>الحمامةُ الرَّسائلَ تحتَ جَناحِها، وكانَ في تِلْكَ الرَّسائل مُكافآتٌ لِتلكَ الحمامةِ من سليمان عليه السلام.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2475139915"/>
      </p:ext>
    </p:extLst>
  </p:cSld>
  <p:clrMapOvr>
    <a:masterClrMapping/>
  </p:clrMapOvr>
  <p:transition spd="slow"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549894"/>
          </a:xfrm>
        </p:spPr>
        <p:txBody>
          <a:bodyPr>
            <a:normAutofit/>
          </a:bodyPr>
          <a:lstStyle/>
          <a:p>
            <a:pPr algn="r"/>
            <a:r>
              <a:rPr lang="ar-OM" sz="4000" dirty="0" smtClean="0"/>
              <a:t>ثانيا: الحمامةُ </a:t>
            </a:r>
            <a:r>
              <a:rPr lang="ar-OM" sz="4000" dirty="0"/>
              <a:t>تَخونُ الأمانةَ، وتقرأُ الرسائِلَ (5- 11).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2808"/>
            <a:ext cx="8964488" cy="4786552"/>
          </a:xfrm>
        </p:spPr>
        <p:txBody>
          <a:bodyPr>
            <a:normAutofit fontScale="77500" lnSpcReduction="20000"/>
          </a:bodyPr>
          <a:lstStyle/>
          <a:p>
            <a:r>
              <a:rPr lang="ar-OM" dirty="0"/>
              <a:t>مُعْجَمي </a:t>
            </a:r>
            <a:r>
              <a:rPr lang="ar-OM" dirty="0" smtClean="0"/>
              <a:t>اللُّغَويُّ:           الكَلِمةُ </a:t>
            </a:r>
            <a:r>
              <a:rPr lang="ar-OM" dirty="0"/>
              <a:t>ومعْناها:</a:t>
            </a:r>
          </a:p>
          <a:p>
            <a:r>
              <a:rPr lang="ar-OM" dirty="0">
                <a:solidFill>
                  <a:srgbClr val="FF0000"/>
                </a:solidFill>
              </a:rPr>
              <a:t>الكلمة	</a:t>
            </a:r>
            <a:r>
              <a:rPr lang="ar-OM" dirty="0" smtClean="0">
                <a:solidFill>
                  <a:srgbClr val="FF0000"/>
                </a:solidFill>
              </a:rPr>
              <a:t>              معناها</a:t>
            </a:r>
            <a:endParaRPr lang="ar-OM" dirty="0">
              <a:solidFill>
                <a:srgbClr val="FF0000"/>
              </a:solidFill>
            </a:endParaRPr>
          </a:p>
          <a:p>
            <a:r>
              <a:rPr lang="ar-OM" dirty="0"/>
              <a:t>الحَمْقاء	</a:t>
            </a:r>
            <a:r>
              <a:rPr lang="ar-OM" dirty="0" smtClean="0"/>
              <a:t>         (</a:t>
            </a:r>
            <a:r>
              <a:rPr lang="ar-OM" dirty="0"/>
              <a:t>الغبية ) الجمع( الحمقاوات)</a:t>
            </a:r>
          </a:p>
          <a:p>
            <a:r>
              <a:rPr lang="ar-OM" dirty="0" smtClean="0"/>
              <a:t>مَرامَهْ          </a:t>
            </a:r>
            <a:r>
              <a:rPr lang="ar-OM" dirty="0"/>
              <a:t>	هدَفَهُ أو مُرادَهُ</a:t>
            </a:r>
          </a:p>
          <a:p>
            <a:r>
              <a:rPr lang="ar-OM" dirty="0"/>
              <a:t>رامَهْ	</a:t>
            </a:r>
            <a:r>
              <a:rPr lang="ar-OM" dirty="0" smtClean="0"/>
              <a:t>                      اسم </a:t>
            </a:r>
            <a:r>
              <a:rPr lang="ar-OM" dirty="0"/>
              <a:t>مكان</a:t>
            </a:r>
          </a:p>
          <a:p>
            <a:r>
              <a:rPr lang="ar-OM" dirty="0"/>
              <a:t>تاج	</a:t>
            </a:r>
            <a:r>
              <a:rPr lang="ar-OM" dirty="0" smtClean="0"/>
              <a:t>                الجمع ( </a:t>
            </a:r>
            <a:r>
              <a:rPr lang="ar-OM" dirty="0"/>
              <a:t>تيجان) وهو إكليل يوضع </a:t>
            </a:r>
            <a:r>
              <a:rPr lang="ar-OM" dirty="0" smtClean="0"/>
              <a:t>على </a:t>
            </a:r>
            <a:r>
              <a:rPr lang="ar-OM" dirty="0"/>
              <a:t>الرأس </a:t>
            </a:r>
            <a:endParaRPr lang="ar-OM" dirty="0" smtClean="0"/>
          </a:p>
          <a:p>
            <a:pPr marL="64008" indent="0" algn="ctr">
              <a:buNone/>
            </a:pPr>
            <a:r>
              <a:rPr lang="ar-OM" dirty="0"/>
              <a:t> </a:t>
            </a:r>
            <a:r>
              <a:rPr lang="ar-OM" dirty="0" smtClean="0"/>
              <a:t>              تعبيرًا </a:t>
            </a:r>
            <a:r>
              <a:rPr lang="ar-OM" dirty="0"/>
              <a:t>عن </a:t>
            </a:r>
            <a:r>
              <a:rPr lang="ar-OM" dirty="0" smtClean="0"/>
              <a:t> المكانة الرِّعاية الاهتمام</a:t>
            </a:r>
            <a:endParaRPr lang="ar-OM" dirty="0"/>
          </a:p>
          <a:p>
            <a:r>
              <a:rPr lang="ar-OM" dirty="0"/>
              <a:t>الرَّحيل	</a:t>
            </a:r>
            <a:r>
              <a:rPr lang="ar-OM" dirty="0" smtClean="0"/>
              <a:t>           السَّفر</a:t>
            </a:r>
            <a:endParaRPr lang="ar-OM" dirty="0"/>
          </a:p>
          <a:p>
            <a:r>
              <a:rPr lang="ar-OM" dirty="0"/>
              <a:t>الإقامة	</a:t>
            </a:r>
            <a:r>
              <a:rPr lang="ar-OM" dirty="0" smtClean="0"/>
              <a:t>          البقاء </a:t>
            </a:r>
            <a:r>
              <a:rPr lang="ar-OM" dirty="0"/>
              <a:t>أو المكوث</a:t>
            </a:r>
          </a:p>
          <a:p>
            <a:r>
              <a:rPr lang="ar-OM" dirty="0"/>
              <a:t>رياضًا	</a:t>
            </a:r>
            <a:r>
              <a:rPr lang="ar-OM" dirty="0" smtClean="0"/>
              <a:t>          مزارع </a:t>
            </a:r>
            <a:r>
              <a:rPr lang="ar-OM" dirty="0"/>
              <a:t>وحقول وحدائق</a:t>
            </a:r>
          </a:p>
          <a:p>
            <a:r>
              <a:rPr lang="ar-OM" dirty="0" err="1"/>
              <a:t>تِهامهْ</a:t>
            </a:r>
            <a:r>
              <a:rPr lang="ar-OM" dirty="0"/>
              <a:t>	</a:t>
            </a:r>
            <a:r>
              <a:rPr lang="ar-OM" dirty="0" smtClean="0"/>
              <a:t>          اسم </a:t>
            </a:r>
            <a:r>
              <a:rPr lang="ar-OM" dirty="0"/>
              <a:t>مكان</a:t>
            </a:r>
          </a:p>
          <a:p>
            <a:r>
              <a:rPr lang="ar-OM" dirty="0"/>
              <a:t>فَضَّت </a:t>
            </a:r>
            <a:r>
              <a:rPr lang="ar-OM" dirty="0" smtClean="0"/>
              <a:t>خِتامَه     </a:t>
            </a:r>
            <a:r>
              <a:rPr lang="ar-OM" dirty="0"/>
              <a:t>	فتحتهُ</a:t>
            </a:r>
          </a:p>
          <a:p>
            <a:r>
              <a:rPr lang="ar-OM" dirty="0"/>
              <a:t>الزَّعامة	</a:t>
            </a:r>
            <a:r>
              <a:rPr lang="ar-OM" dirty="0" smtClean="0"/>
              <a:t>           القيادة </a:t>
            </a:r>
            <a:r>
              <a:rPr lang="ar-OM" dirty="0"/>
              <a:t>أو الرِّئاسة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710807280"/>
      </p:ext>
    </p:extLst>
  </p:cSld>
  <p:clrMapOvr>
    <a:masterClrMapping/>
  </p:clrMapOvr>
  <p:transition spd="slow"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399032"/>
          </a:xfrm>
        </p:spPr>
        <p:txBody>
          <a:bodyPr/>
          <a:lstStyle/>
          <a:p>
            <a:pPr algn="r"/>
            <a:r>
              <a:rPr lang="ar-OM" dirty="0"/>
              <a:t>شرحُ الأبياتِ: من </a:t>
            </a:r>
            <a:r>
              <a:rPr lang="ar-OM" dirty="0" smtClean="0"/>
              <a:t>( </a:t>
            </a:r>
            <a:r>
              <a:rPr lang="ar-OM" dirty="0"/>
              <a:t>5 – 11 )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714544"/>
          </a:xfrm>
        </p:spPr>
        <p:txBody>
          <a:bodyPr>
            <a:normAutofit/>
          </a:bodyPr>
          <a:lstStyle/>
          <a:p>
            <a:r>
              <a:rPr lang="ar-OM" sz="4000" dirty="0"/>
              <a:t>يشْتملُ هذا المقطعُ القَصَصيُّ على (العُقْدة) في بِنيَةِ السَّرْدِ القَصَصِّ؛ حَيْثُ يَشْرحُ فيه الذَّنبَ الذي ووقَعَتْ فيهِ الحمامةُ عِنْدما خانَتْ الأمانةَ، و فَتَحَتْ الرِّسائلِ بدونِ إذنِ نبيِّ اللهِ سليمانَ عليه السلام، وهي لا تَعْلمُ أنَّ هذه الرسائلَ كانت تَحْملُ مُكافآتٍ </a:t>
            </a:r>
            <a:r>
              <a:rPr lang="ar-OM" sz="4000" dirty="0" smtClean="0"/>
              <a:t>لها</a:t>
            </a:r>
            <a:endParaRPr lang="ar-OM" sz="4000" dirty="0"/>
          </a:p>
        </p:txBody>
      </p:sp>
    </p:spTree>
    <p:extLst>
      <p:ext uri="{BB962C8B-B14F-4D97-AF65-F5344CB8AC3E}">
        <p14:creationId xmlns:p14="http://schemas.microsoft.com/office/powerpoint/2010/main" val="3412512587"/>
      </p:ext>
    </p:extLst>
  </p:cSld>
  <p:clrMapOvr>
    <a:masterClrMapping/>
  </p:clrMapOvr>
  <p:transition spd="slow"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/>
          <a:lstStyle/>
          <a:p>
            <a:r>
              <a:rPr lang="ar-OM" sz="4000" dirty="0" smtClean="0"/>
              <a:t>أرادَتِ </a:t>
            </a:r>
            <a:r>
              <a:rPr lang="ar-OM" sz="4000" dirty="0"/>
              <a:t>الحمامةُ الغَبِيَّة أنْ تفتح الرَسائلَ لِتعْلَمَ ماذَا يُريدُ نبيُّ الله سليمانُ مِن عُمالهِ.</a:t>
            </a:r>
          </a:p>
          <a:p>
            <a:r>
              <a:rPr lang="ar-OM" sz="4000" dirty="0" smtClean="0"/>
              <a:t>قَرَأتِ </a:t>
            </a:r>
            <a:r>
              <a:rPr lang="ar-OM" sz="4000" dirty="0"/>
              <a:t>الرسالةَ الأولى التي كانتْ مُرْسَلةً إلى حاكمِ رامه.</a:t>
            </a:r>
          </a:p>
          <a:p>
            <a:r>
              <a:rPr lang="ar-OM" sz="4000" dirty="0" smtClean="0"/>
              <a:t> </a:t>
            </a:r>
            <a:r>
              <a:rPr lang="ar-OM" sz="4000" dirty="0"/>
              <a:t>عَلِمَتْ الحمامةُ أنَّ سليمان كانَ يأمُرُ حاكِمَ رامة بِصنعِ تاجٍ للحمامةِ</a:t>
            </a:r>
          </a:p>
          <a:p>
            <a:r>
              <a:rPr lang="ar-OM" sz="4000" dirty="0" smtClean="0"/>
              <a:t>وِ </a:t>
            </a:r>
            <a:r>
              <a:rPr lang="ar-OM" sz="4000" dirty="0"/>
              <a:t>يَأمُرُ سليمانَ عامِلَهُ بِحُسنِ ضيافةِ الحمامةِ، وَ رِعايتها في سَفَرِها وإقامتِها.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956234659"/>
      </p:ext>
    </p:extLst>
  </p:cSld>
  <p:clrMapOvr>
    <a:masterClrMapping/>
  </p:clrMapOvr>
  <p:transition spd="slow"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338176"/>
          </a:xfrm>
        </p:spPr>
        <p:txBody>
          <a:bodyPr/>
          <a:lstStyle/>
          <a:p>
            <a:r>
              <a:rPr lang="ar-OM" sz="4800" dirty="0" smtClean="0"/>
              <a:t>في </a:t>
            </a:r>
            <a:r>
              <a:rPr lang="ar-OM" sz="4800" dirty="0"/>
              <a:t>الرسالةِ الثَانيةِ أمَرَ سليمانُ لِلحمامةِ بِحقولٍ في مَنطِقَةِ تهامة بالحِجاز</a:t>
            </a:r>
          </a:p>
          <a:p>
            <a:r>
              <a:rPr lang="ar-OM" sz="4800" dirty="0" smtClean="0"/>
              <a:t>وَفَتَحتِ </a:t>
            </a:r>
            <a:r>
              <a:rPr lang="ar-OM" sz="4800" dirty="0"/>
              <a:t>الرسالةِ الثّالِثةَ بِدون حياءٍ</a:t>
            </a:r>
          </a:p>
          <a:p>
            <a:r>
              <a:rPr lang="ar-OM" sz="4800" dirty="0" smtClean="0"/>
              <a:t>وكانَ </a:t>
            </a:r>
            <a:r>
              <a:rPr lang="ar-OM" sz="4800" dirty="0"/>
              <a:t>سليمانُ قَدْ أمَرَ عامِلهُ في هذه الرسالةِ بِأن تُعْطى الحمامةُ السِّيادةَ على كل الطيور.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1291388553"/>
      </p:ext>
    </p:extLst>
  </p:cSld>
  <p:clrMapOvr>
    <a:masterClrMapping/>
  </p:clrMapOvr>
  <p:transition spd="slow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OM" dirty="0" smtClean="0"/>
              <a:t>حيلةُ </a:t>
            </a:r>
            <a:r>
              <a:rPr lang="ar-OM" dirty="0"/>
              <a:t>الحمامةِ للتخَلّصِ مِنَ </a:t>
            </a:r>
            <a:r>
              <a:rPr lang="ar-OM" dirty="0" smtClean="0"/>
              <a:t>العقوبةِ</a:t>
            </a:r>
            <a:br>
              <a:rPr lang="ar-OM" dirty="0" smtClean="0"/>
            </a:br>
            <a:r>
              <a:rPr lang="ar-OM" dirty="0" smtClean="0"/>
              <a:t>( </a:t>
            </a:r>
            <a:r>
              <a:rPr lang="ar-OM" dirty="0"/>
              <a:t>12 – 17)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OM" dirty="0"/>
              <a:t>معجمي اللغوي</a:t>
            </a:r>
            <a:r>
              <a:rPr lang="ar-OM" dirty="0" smtClean="0"/>
              <a:t>:               الكَلِمةُ </a:t>
            </a:r>
            <a:r>
              <a:rPr lang="ar-OM" dirty="0"/>
              <a:t>ومعْناها</a:t>
            </a:r>
            <a:r>
              <a:rPr lang="ar-OM" dirty="0" smtClean="0"/>
              <a:t>:</a:t>
            </a:r>
          </a:p>
          <a:p>
            <a:r>
              <a:rPr lang="ar-OM" dirty="0" smtClean="0">
                <a:solidFill>
                  <a:srgbClr val="FF0000"/>
                </a:solidFill>
              </a:rPr>
              <a:t>الكلمة                      معناها</a:t>
            </a:r>
          </a:p>
          <a:p>
            <a:r>
              <a:rPr lang="ar-OM" dirty="0" smtClean="0"/>
              <a:t>تندما:                       ندما</a:t>
            </a:r>
          </a:p>
          <a:p>
            <a:r>
              <a:rPr lang="ar-OM" dirty="0" smtClean="0"/>
              <a:t>هيهات:                     بَعُدَ</a:t>
            </a:r>
          </a:p>
          <a:p>
            <a:r>
              <a:rPr lang="ar-OM" dirty="0" smtClean="0"/>
              <a:t>تجدي :                    (تَنْفَعُ) وضدها ( تَضُرُّ)</a:t>
            </a:r>
          </a:p>
          <a:p>
            <a:r>
              <a:rPr lang="ar-OM" dirty="0" smtClean="0"/>
              <a:t>الندامة:                      الشعور بالذنب</a:t>
            </a:r>
          </a:p>
          <a:p>
            <a:r>
              <a:rPr lang="ar-OM" dirty="0" smtClean="0"/>
              <a:t>أتت:                         حَضَرَت</a:t>
            </a:r>
          </a:p>
          <a:p>
            <a:r>
              <a:rPr lang="ar-OM" dirty="0" smtClean="0"/>
              <a:t>نبي الله:                   سليمان</a:t>
            </a:r>
          </a:p>
          <a:p>
            <a:r>
              <a:rPr lang="ar-OM" dirty="0" smtClean="0"/>
              <a:t>يا رب:                      تدعو الله </a:t>
            </a:r>
          </a:p>
          <a:p>
            <a:r>
              <a:rPr lang="ar-OM" dirty="0" smtClean="0"/>
              <a:t>السلامة:                 (النجاة) وضدها (الهلاك) </a:t>
            </a:r>
          </a:p>
          <a:p>
            <a:r>
              <a:rPr lang="ar-OM" dirty="0" smtClean="0"/>
              <a:t>فَقَدْتُ:                     أَضَعْتُ </a:t>
            </a:r>
          </a:p>
          <a:p>
            <a:r>
              <a:rPr lang="ar-OM" dirty="0" smtClean="0"/>
              <a:t>الكُتب:                    الرسائل </a:t>
            </a:r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215106084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10000"/>
          </a:bodyPr>
          <a:lstStyle/>
          <a:p>
            <a:r>
              <a:rPr lang="ar-OM" dirty="0" smtClean="0">
                <a:solidFill>
                  <a:srgbClr val="FF0000"/>
                </a:solidFill>
              </a:rPr>
              <a:t>الكلمة                     معناها</a:t>
            </a:r>
          </a:p>
          <a:p>
            <a:r>
              <a:rPr lang="ar-OM" dirty="0" smtClean="0"/>
              <a:t>مولاي</a:t>
            </a:r>
            <a:r>
              <a:rPr lang="ar-OM" dirty="0"/>
              <a:t>: </a:t>
            </a:r>
            <a:r>
              <a:rPr lang="ar-OM" dirty="0" smtClean="0"/>
              <a:t>                     سيدي </a:t>
            </a:r>
            <a:endParaRPr lang="ar-OM" dirty="0"/>
          </a:p>
          <a:p>
            <a:r>
              <a:rPr lang="ar-OM" dirty="0" smtClean="0"/>
              <a:t>أرض:                    (</a:t>
            </a:r>
            <a:r>
              <a:rPr lang="ar-OM" dirty="0"/>
              <a:t>مكان) جمعها (أراضي)</a:t>
            </a:r>
          </a:p>
          <a:p>
            <a:r>
              <a:rPr lang="ar-OM" dirty="0" smtClean="0"/>
              <a:t>تَسَرُّعي</a:t>
            </a:r>
            <a:r>
              <a:rPr lang="ar-OM" dirty="0"/>
              <a:t>: </a:t>
            </a:r>
            <a:r>
              <a:rPr lang="ar-OM" dirty="0" smtClean="0"/>
              <a:t>       سُرْعَتي </a:t>
            </a:r>
            <a:r>
              <a:rPr lang="ar-OM" dirty="0"/>
              <a:t>الزائدة بدون انتباه أو ( لِتَعجُلي)</a:t>
            </a:r>
          </a:p>
          <a:p>
            <a:r>
              <a:rPr lang="ar-OM" dirty="0" smtClean="0"/>
              <a:t>أَتاني</a:t>
            </a:r>
            <a:r>
              <a:rPr lang="ar-OM" dirty="0"/>
              <a:t>: </a:t>
            </a:r>
            <a:r>
              <a:rPr lang="ar-OM" dirty="0" smtClean="0"/>
              <a:t>                  فاجأني </a:t>
            </a:r>
            <a:r>
              <a:rPr lang="ar-OM" dirty="0"/>
              <a:t>وهاجَمَني </a:t>
            </a:r>
          </a:p>
          <a:p>
            <a:r>
              <a:rPr lang="ar-OM" dirty="0" smtClean="0"/>
              <a:t>الباز:                    </a:t>
            </a:r>
            <a:r>
              <a:rPr lang="ar-OM" dirty="0"/>
              <a:t>أحد أنواع الصقور </a:t>
            </a:r>
          </a:p>
          <a:p>
            <a:r>
              <a:rPr lang="ar-OM" dirty="0" smtClean="0"/>
              <a:t>يدْفَعَني</a:t>
            </a:r>
            <a:r>
              <a:rPr lang="ar-OM" dirty="0"/>
              <a:t>: </a:t>
            </a:r>
            <a:r>
              <a:rPr lang="ar-OM" dirty="0" smtClean="0"/>
              <a:t>                 يَسوقَني </a:t>
            </a:r>
            <a:endParaRPr lang="ar-OM" dirty="0"/>
          </a:p>
          <a:p>
            <a:r>
              <a:rPr lang="ar-OM" dirty="0" smtClean="0"/>
              <a:t>فأجاب</a:t>
            </a:r>
            <a:r>
              <a:rPr lang="ar-OM" dirty="0"/>
              <a:t>: </a:t>
            </a:r>
            <a:r>
              <a:rPr lang="ar-OM" dirty="0" smtClean="0"/>
              <a:t>                أخبرها </a:t>
            </a:r>
            <a:r>
              <a:rPr lang="ar-OM" dirty="0"/>
              <a:t>الحقيقة</a:t>
            </a:r>
          </a:p>
          <a:p>
            <a:r>
              <a:rPr lang="ar-OM" dirty="0" smtClean="0"/>
              <a:t>جِئْتُ</a:t>
            </a:r>
            <a:r>
              <a:rPr lang="ar-OM" dirty="0"/>
              <a:t>: </a:t>
            </a:r>
            <a:r>
              <a:rPr lang="ar-OM" dirty="0" smtClean="0"/>
              <a:t>                  فَعَلْتُ </a:t>
            </a:r>
            <a:r>
              <a:rPr lang="ar-OM" dirty="0"/>
              <a:t>وارْتَكَبْتُ </a:t>
            </a:r>
          </a:p>
          <a:p>
            <a:r>
              <a:rPr lang="ar-OM" dirty="0"/>
              <a:t> </a:t>
            </a:r>
            <a:r>
              <a:rPr lang="ar-OM" dirty="0" smtClean="0"/>
              <a:t>كادَتْ:                    أوْشَكَتْ </a:t>
            </a:r>
            <a:endParaRPr lang="ar-OM" dirty="0"/>
          </a:p>
          <a:p>
            <a:r>
              <a:rPr lang="ar-OM" dirty="0" smtClean="0"/>
              <a:t>كفاك</a:t>
            </a:r>
            <a:r>
              <a:rPr lang="ar-OM" dirty="0"/>
              <a:t>: </a:t>
            </a:r>
            <a:r>
              <a:rPr lang="ar-OM" dirty="0" smtClean="0"/>
              <a:t>                 ( </a:t>
            </a:r>
            <a:r>
              <a:rPr lang="ar-OM" dirty="0"/>
              <a:t>يَكْفيكَ ) </a:t>
            </a:r>
            <a:r>
              <a:rPr lang="ar-OM" dirty="0" err="1"/>
              <a:t>مضادها</a:t>
            </a:r>
            <a:r>
              <a:rPr lang="ar-OM" dirty="0"/>
              <a:t> ( يَنْقٌصك) </a:t>
            </a:r>
          </a:p>
          <a:p>
            <a:r>
              <a:rPr lang="ar-OM" dirty="0" smtClean="0"/>
              <a:t>عُقوبِة</a:t>
            </a:r>
            <a:r>
              <a:rPr lang="ar-OM" dirty="0"/>
              <a:t>: </a:t>
            </a:r>
            <a:r>
              <a:rPr lang="ar-OM" dirty="0" smtClean="0"/>
              <a:t>                جزاء </a:t>
            </a:r>
            <a:r>
              <a:rPr lang="ar-OM" dirty="0"/>
              <a:t>الفعل السَّيئ </a:t>
            </a:r>
          </a:p>
          <a:p>
            <a:r>
              <a:rPr lang="ar-OM" dirty="0" smtClean="0"/>
              <a:t>الكرامة</a:t>
            </a:r>
            <a:r>
              <a:rPr lang="ar-OM" dirty="0"/>
              <a:t>: </a:t>
            </a:r>
            <a:r>
              <a:rPr lang="ar-OM" dirty="0" smtClean="0"/>
              <a:t>                (</a:t>
            </a:r>
            <a:r>
              <a:rPr lang="ar-OM" dirty="0"/>
              <a:t>العزة والشرف) </a:t>
            </a:r>
            <a:r>
              <a:rPr lang="ar-OM" dirty="0" err="1"/>
              <a:t>مضادها</a:t>
            </a:r>
            <a:r>
              <a:rPr lang="ar-OM" dirty="0"/>
              <a:t> ( الذل)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49293337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OM" dirty="0"/>
              <a:t>شرح </a:t>
            </a:r>
            <a:r>
              <a:rPr lang="ar-OM" dirty="0" smtClean="0"/>
              <a:t>الأبيات: من (12  - 17 )</a:t>
            </a:r>
            <a:endParaRPr lang="ar-OM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714544"/>
          </a:xfrm>
        </p:spPr>
        <p:txBody>
          <a:bodyPr>
            <a:normAutofit fontScale="92500"/>
          </a:bodyPr>
          <a:lstStyle/>
          <a:p>
            <a:r>
              <a:rPr lang="ar-OM" sz="3600" dirty="0"/>
              <a:t>نَصِلُ في هذا المقطع القَصصيِّ إلى نِهايةِ الحِكايةِ، وعقوبةِ الحمامةِ على خيانتها وهي النَّدمُ طول العمر، وضياعُ كرامتها ومنزلتها بينَ مَعْشرِ الطيْرِ. </a:t>
            </a:r>
          </a:p>
          <a:p>
            <a:r>
              <a:rPr lang="ar-OM" sz="3600" dirty="0" smtClean="0"/>
              <a:t>بكَتِ </a:t>
            </a:r>
            <a:r>
              <a:rPr lang="ar-OM" sz="3600" dirty="0"/>
              <a:t>الحمامة ندمًا على خطئها عِنْدما فتحت الرسائل دون إذن سليمان، ولكن لم ينفعها الندمُ</a:t>
            </a:r>
          </a:p>
          <a:p>
            <a:r>
              <a:rPr lang="ar-OM" sz="3600" dirty="0" smtClean="0"/>
              <a:t>جاءت </a:t>
            </a:r>
            <a:r>
              <a:rPr lang="ar-OM" sz="3600" dirty="0"/>
              <a:t>نبي الله سليمان وهي تدعو الله أنْ يُخْرجَها من هذا الموقفِ على خيرٍ.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965023899"/>
      </p:ext>
    </p:extLst>
  </p:cSld>
  <p:clrMapOvr>
    <a:masterClrMapping/>
  </p:clrMapOvr>
  <p:transition spd="slow"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266168"/>
          </a:xfrm>
        </p:spPr>
        <p:txBody>
          <a:bodyPr>
            <a:normAutofit lnSpcReduction="10000"/>
          </a:bodyPr>
          <a:lstStyle/>
          <a:p>
            <a:r>
              <a:rPr lang="ar-OM" dirty="0" smtClean="0"/>
              <a:t> </a:t>
            </a:r>
            <a:r>
              <a:rPr lang="ar-OM" sz="4000" dirty="0"/>
              <a:t>احْتالتِ الحمامةُ لِتُداري خيانتَها بِأنَها فَقَدتِ الرسائل في أرضِ اليمامة، عِنْدما حاولت الهروبَ بِسُرْعةٍ من طائرٍ جارِحٍ كادَ يَقْتلها.</a:t>
            </a:r>
          </a:p>
          <a:p>
            <a:r>
              <a:rPr lang="ar-OM" sz="4000" dirty="0" smtClean="0"/>
              <a:t>عِرِفَ </a:t>
            </a:r>
            <a:r>
              <a:rPr lang="ar-OM" sz="4000" dirty="0"/>
              <a:t>سليمانُ أنَ الحمامةَ خانته بفتحِ الرسائل، وهذه الخيانةُ ذنْبٌ عظيمٌ تكادُ تنفَطِرُ لَهُ السماواتُ، ويُنْصَبُ من أجلِهِ الحسابُ.</a:t>
            </a:r>
          </a:p>
          <a:p>
            <a:r>
              <a:rPr lang="ar-OM" sz="4000" dirty="0" smtClean="0"/>
              <a:t>العقوبةُ </a:t>
            </a:r>
            <a:r>
              <a:rPr lang="ar-OM" sz="4000" dirty="0"/>
              <a:t>الأشدُّ على الخائنِ هي تعذيبُ الضَّمير، وضياعُ كرامتهِ بين الْخَلْقِ.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1433743483"/>
      </p:ext>
    </p:extLst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16631"/>
            <a:ext cx="9036496" cy="1165615"/>
          </a:xfrm>
        </p:spPr>
        <p:txBody>
          <a:bodyPr>
            <a:normAutofit/>
          </a:bodyPr>
          <a:lstStyle/>
          <a:p>
            <a:pPr algn="ctr"/>
            <a:r>
              <a:rPr lang="ar-OM" sz="6000" dirty="0"/>
              <a:t> بِطاقةٌ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786552"/>
          </a:xfrm>
        </p:spPr>
        <p:txBody>
          <a:bodyPr>
            <a:normAutofit fontScale="92500"/>
          </a:bodyPr>
          <a:lstStyle/>
          <a:p>
            <a:r>
              <a:rPr lang="ar-OM" sz="3600" dirty="0"/>
              <a:t>عُنْوانُ النَّصِّ: </a:t>
            </a:r>
            <a:r>
              <a:rPr lang="ar-OM" sz="1500" dirty="0" smtClean="0"/>
              <a:t>..............................................................</a:t>
            </a:r>
            <a:endParaRPr lang="ar-OM" sz="1500" dirty="0"/>
          </a:p>
          <a:p>
            <a:r>
              <a:rPr lang="ar-OM" sz="3600" dirty="0" smtClean="0"/>
              <a:t>كاتِبُ </a:t>
            </a:r>
            <a:r>
              <a:rPr lang="ar-OM" sz="3600" dirty="0"/>
              <a:t>النَّصِّ: </a:t>
            </a:r>
            <a:r>
              <a:rPr lang="ar-OM" sz="1700" dirty="0" smtClean="0"/>
              <a:t>...........................................................</a:t>
            </a:r>
            <a:r>
              <a:rPr lang="ar-OM" sz="3600" dirty="0" smtClean="0"/>
              <a:t> </a:t>
            </a:r>
            <a:endParaRPr lang="ar-OM" sz="3600" dirty="0"/>
          </a:p>
          <a:p>
            <a:r>
              <a:rPr lang="ar-OM" sz="3600" dirty="0" smtClean="0"/>
              <a:t>مصدرُ </a:t>
            </a:r>
            <a:r>
              <a:rPr lang="ar-OM" sz="3600" dirty="0"/>
              <a:t>النَّصِّ</a:t>
            </a:r>
            <a:r>
              <a:rPr lang="ar-OM" sz="3600" dirty="0" smtClean="0"/>
              <a:t>:</a:t>
            </a:r>
            <a:r>
              <a:rPr lang="ar-OM" sz="1700" dirty="0" smtClean="0"/>
              <a:t>...............................................................</a:t>
            </a:r>
            <a:endParaRPr lang="ar-OM" sz="3500" dirty="0"/>
          </a:p>
          <a:p>
            <a:r>
              <a:rPr lang="ar-OM" sz="3600" dirty="0" smtClean="0"/>
              <a:t>نوعُ </a:t>
            </a:r>
            <a:r>
              <a:rPr lang="ar-OM" sz="3600" dirty="0"/>
              <a:t>النَّصِّ : </a:t>
            </a:r>
            <a:r>
              <a:rPr lang="ar-OM" sz="1700" dirty="0" smtClean="0"/>
              <a:t>...............................................................</a:t>
            </a:r>
            <a:endParaRPr lang="ar-OM" sz="1700" dirty="0"/>
          </a:p>
          <a:p>
            <a:pPr marL="64008" indent="0">
              <a:buNone/>
            </a:pPr>
            <a:r>
              <a:rPr lang="ar-OM" sz="3600" dirty="0" smtClean="0"/>
              <a:t>أ -</a:t>
            </a:r>
            <a:r>
              <a:rPr lang="ar-OM" sz="3600" dirty="0"/>
              <a:t>	</a:t>
            </a:r>
            <a:r>
              <a:rPr lang="ar-OM" sz="3600" dirty="0" smtClean="0"/>
              <a:t>قِصةٌ              </a:t>
            </a:r>
            <a:r>
              <a:rPr lang="ar-OM" sz="3600" dirty="0"/>
              <a:t>ب- قصيدةٌ           ج- </a:t>
            </a:r>
            <a:r>
              <a:rPr lang="ar-OM" sz="3600" dirty="0" smtClean="0"/>
              <a:t>مَقالُ    </a:t>
            </a:r>
            <a:endParaRPr lang="ar-OM" sz="3600" dirty="0"/>
          </a:p>
          <a:p>
            <a:pPr marL="64008" indent="0">
              <a:buNone/>
            </a:pPr>
            <a:r>
              <a:rPr lang="ar-OM" sz="3600" dirty="0" smtClean="0"/>
              <a:t>                                   </a:t>
            </a:r>
            <a:r>
              <a:rPr lang="ar-OM" dirty="0" smtClean="0"/>
              <a:t>( </a:t>
            </a:r>
            <a:r>
              <a:rPr lang="ar-OM" dirty="0"/>
              <a:t>أختارُ الإجابةَ </a:t>
            </a:r>
            <a:r>
              <a:rPr lang="ar-OM" dirty="0" smtClean="0"/>
              <a:t>الصحيحةَ)</a:t>
            </a:r>
          </a:p>
          <a:p>
            <a:pPr marL="64008" indent="0">
              <a:buNone/>
            </a:pPr>
            <a:r>
              <a:rPr lang="ar-OM" sz="3500" dirty="0" smtClean="0"/>
              <a:t>- </a:t>
            </a:r>
            <a:r>
              <a:rPr lang="ar-OM" dirty="0" smtClean="0"/>
              <a:t>أتوقَّعُ </a:t>
            </a:r>
            <a:r>
              <a:rPr lang="ar-OM" dirty="0"/>
              <a:t>فِكرةَ النَصِّ مِنْ خِلالِ عُنْوانهِ والصُّورِ المرافقةِ لَهُ</a:t>
            </a:r>
          </a:p>
          <a:p>
            <a:endParaRPr lang="ar-OM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153"/>
            <a:ext cx="1963936" cy="122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440" y="50346"/>
            <a:ext cx="1963737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392512"/>
      </p:ext>
    </p:extLst>
  </p:cSld>
  <p:clrMapOvr>
    <a:masterClrMapping/>
  </p:clrMapOvr>
  <p:transition spd="slow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ar-OM" sz="6000" dirty="0"/>
              <a:t>أَهدافُ </a:t>
            </a:r>
            <a:r>
              <a:rPr lang="ar-OM" sz="6000" dirty="0" smtClean="0"/>
              <a:t>الدَّرسِ:</a:t>
            </a:r>
            <a:endParaRPr lang="ar-OM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 lnSpcReduction="10000"/>
          </a:bodyPr>
          <a:lstStyle/>
          <a:p>
            <a:r>
              <a:rPr lang="ar-OM" dirty="0"/>
              <a:t>في نِهايةِ هذا الدَّرسِ يُتَوقَّعُ أنْ يكونَ الطالبُ قادرًا على أنْ:</a:t>
            </a:r>
          </a:p>
          <a:p>
            <a:r>
              <a:rPr lang="ar-OM" dirty="0" smtClean="0"/>
              <a:t>يقرأُ </a:t>
            </a:r>
            <a:r>
              <a:rPr lang="ar-OM" dirty="0"/>
              <a:t>النَّصَّ قراءةً صحيحةً ومُعبِّرةً.</a:t>
            </a:r>
          </a:p>
          <a:p>
            <a:r>
              <a:rPr lang="ar-OM" dirty="0" smtClean="0"/>
              <a:t>يُوظِّفُ </a:t>
            </a:r>
            <a:r>
              <a:rPr lang="ar-OM" dirty="0"/>
              <a:t>معانيَ المفرداتِ والتراكيبِ في جُمَلٍ </a:t>
            </a:r>
            <a:r>
              <a:rPr lang="ar-OM" dirty="0" smtClean="0"/>
              <a:t>مِنْ إنْشائهِ</a:t>
            </a:r>
            <a:r>
              <a:rPr lang="ar-OM" dirty="0"/>
              <a:t>.</a:t>
            </a:r>
          </a:p>
          <a:p>
            <a:r>
              <a:rPr lang="ar-OM" dirty="0" smtClean="0"/>
              <a:t>يكونَ </a:t>
            </a:r>
            <a:r>
              <a:rPr lang="ar-OM" dirty="0"/>
              <a:t>قادرًا على سَردِ القِصَّةِ بِأسلوبهِ.</a:t>
            </a:r>
          </a:p>
          <a:p>
            <a:r>
              <a:rPr lang="ar-OM" dirty="0" smtClean="0"/>
              <a:t>يَسْتَنْتِجُ </a:t>
            </a:r>
            <a:r>
              <a:rPr lang="ar-OM" dirty="0"/>
              <a:t>العِبْرَةَ مِنَ القِصَّةِ.</a:t>
            </a:r>
          </a:p>
          <a:p>
            <a:r>
              <a:rPr lang="ar-OM" dirty="0" smtClean="0"/>
              <a:t>يُوظِّفَ </a:t>
            </a:r>
            <a:r>
              <a:rPr lang="ar-OM" dirty="0"/>
              <a:t>القواعِدَ التي درسها مِنْ خلالِ استخراجِ أَمْثِلةٍ عليها منَ النَّصِّ.</a:t>
            </a:r>
          </a:p>
          <a:p>
            <a:r>
              <a:rPr lang="ar-OM" dirty="0" smtClean="0"/>
              <a:t>يُحللَ </a:t>
            </a:r>
            <a:r>
              <a:rPr lang="ar-OM" dirty="0"/>
              <a:t>مظاهِرَ الجمالِ الوارِدةَ في النَّصِّ.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39269990"/>
      </p:ext>
    </p:extLst>
  </p:cSld>
  <p:clrMapOvr>
    <a:masterClrMapping/>
  </p:clrMapOvr>
  <p:transition spd="slow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43543"/>
            <a:ext cx="9036496" cy="1916832"/>
          </a:xfrm>
        </p:spPr>
        <p:txBody>
          <a:bodyPr>
            <a:normAutofit fontScale="90000"/>
          </a:bodyPr>
          <a:lstStyle/>
          <a:p>
            <a:pPr algn="ctr"/>
            <a:r>
              <a:rPr lang="ar-OM" sz="3600" dirty="0" smtClean="0"/>
              <a:t/>
            </a:r>
            <a:br>
              <a:rPr lang="ar-OM" sz="3600" dirty="0" smtClean="0"/>
            </a:br>
            <a:r>
              <a:rPr lang="ar-OM" sz="3600" dirty="0" smtClean="0"/>
              <a:t>الفِكْرةُ العامةُ </a:t>
            </a:r>
            <a:br>
              <a:rPr lang="ar-OM" sz="3600" dirty="0" smtClean="0"/>
            </a:br>
            <a:r>
              <a:rPr lang="ar-OM" sz="3600" dirty="0" smtClean="0"/>
              <a:t>الخِيانةُ </a:t>
            </a:r>
            <a:r>
              <a:rPr lang="ar-OM" sz="3600" dirty="0"/>
              <a:t>خُلُقٌ ذّميمٌ، تَجْلِبُ على صاحِبِها النَدمَ وضياعَ الكرمةِ.</a:t>
            </a:r>
            <a:r>
              <a:rPr lang="ar-OM" dirty="0"/>
              <a:t/>
            </a:r>
            <a:br>
              <a:rPr lang="ar-OM" dirty="0"/>
            </a:br>
            <a:endParaRPr lang="ar-OM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636912"/>
            <a:ext cx="8856984" cy="4032448"/>
          </a:xfrm>
        </p:spPr>
        <p:txBody>
          <a:bodyPr>
            <a:normAutofit lnSpcReduction="10000"/>
          </a:bodyPr>
          <a:lstStyle/>
          <a:p>
            <a:pPr algn="ctr"/>
            <a:r>
              <a:rPr lang="ar-OM" sz="3600" dirty="0"/>
              <a:t>	</a:t>
            </a:r>
            <a:r>
              <a:rPr lang="ar-OM" sz="3600" dirty="0" smtClean="0">
                <a:solidFill>
                  <a:srgbClr val="FF0000"/>
                </a:solidFill>
              </a:rPr>
              <a:t>الأفكارُ </a:t>
            </a:r>
            <a:r>
              <a:rPr lang="ar-OM" sz="3600" dirty="0">
                <a:solidFill>
                  <a:srgbClr val="FF0000"/>
                </a:solidFill>
              </a:rPr>
              <a:t>الفَرْعية:</a:t>
            </a:r>
          </a:p>
          <a:p>
            <a:pPr>
              <a:lnSpc>
                <a:spcPct val="150000"/>
              </a:lnSpc>
            </a:pPr>
            <a:r>
              <a:rPr lang="ar-OM" sz="3500" dirty="0" smtClean="0"/>
              <a:t>المُهِمةُ </a:t>
            </a:r>
            <a:r>
              <a:rPr lang="ar-OM" sz="3500" dirty="0"/>
              <a:t>التي كلَّفَ سُليمان عليه السلام بِها الحمامة(1 – 4)</a:t>
            </a:r>
          </a:p>
          <a:p>
            <a:pPr>
              <a:lnSpc>
                <a:spcPct val="150000"/>
              </a:lnSpc>
            </a:pPr>
            <a:r>
              <a:rPr lang="ar-OM" sz="3500" dirty="0" smtClean="0"/>
              <a:t>الحمامةُ </a:t>
            </a:r>
            <a:r>
              <a:rPr lang="ar-OM" sz="3500" dirty="0"/>
              <a:t>تَخونُ الأمانةَ، وتقرأُ الرسائِلَ </a:t>
            </a:r>
            <a:r>
              <a:rPr lang="ar-OM" sz="3500" dirty="0" smtClean="0"/>
              <a:t>(</a:t>
            </a:r>
            <a:r>
              <a:rPr lang="ar-OM" sz="3500" dirty="0"/>
              <a:t>5- 11)</a:t>
            </a:r>
          </a:p>
          <a:p>
            <a:pPr>
              <a:lnSpc>
                <a:spcPct val="150000"/>
              </a:lnSpc>
            </a:pPr>
            <a:r>
              <a:rPr lang="ar-OM" sz="3500" dirty="0" smtClean="0"/>
              <a:t>حيلةُ </a:t>
            </a:r>
            <a:r>
              <a:rPr lang="ar-OM" sz="3500" dirty="0"/>
              <a:t>الحمامةِ للتخَلّصِ مِنَ </a:t>
            </a:r>
            <a:r>
              <a:rPr lang="ar-OM" sz="3500" dirty="0" smtClean="0"/>
              <a:t>العقوبةِ( </a:t>
            </a:r>
            <a:r>
              <a:rPr lang="ar-OM" sz="3500" dirty="0"/>
              <a:t>12 – 17)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483763613"/>
      </p:ext>
    </p:extLst>
  </p:cSld>
  <p:clrMapOvr>
    <a:masterClrMapping/>
  </p:clrMapOvr>
  <p:transition spd="slow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OM" dirty="0" smtClean="0"/>
              <a:t>هيّا معًا نَقرأُ أبياتَ القَصيدةِ</a:t>
            </a:r>
            <a:endParaRPr lang="ar-OM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2808"/>
            <a:ext cx="8856984" cy="4975192"/>
          </a:xfrm>
        </p:spPr>
        <p:txBody>
          <a:bodyPr/>
          <a:lstStyle/>
          <a:p>
            <a:r>
              <a:rPr lang="ar-OM" sz="3200" dirty="0"/>
              <a:t>كَـــــانَ ابنِ داودٍ يُقرِّبُ </a:t>
            </a:r>
            <a:r>
              <a:rPr lang="ar-OM" sz="3200" dirty="0" smtClean="0"/>
              <a:t>     فــي </a:t>
            </a:r>
            <a:r>
              <a:rPr lang="ar-OM" sz="3200" dirty="0"/>
              <a:t>مَجالِسِهِ </a:t>
            </a:r>
            <a:r>
              <a:rPr lang="ar-OM" sz="3200" dirty="0" smtClean="0"/>
              <a:t>حَمامَــــةْ</a:t>
            </a:r>
            <a:endParaRPr lang="ar-OM" sz="3200" dirty="0"/>
          </a:p>
          <a:p>
            <a:r>
              <a:rPr lang="ar-OM" sz="3200" dirty="0"/>
              <a:t>خَـدَمَتْهُ عُمْـــرًا </a:t>
            </a:r>
            <a:r>
              <a:rPr lang="ar-OM" sz="3200" dirty="0" smtClean="0"/>
              <a:t>مِثْلَمــا     </a:t>
            </a:r>
            <a:r>
              <a:rPr lang="ar-OM" sz="3200" dirty="0"/>
              <a:t>قَدْ شاءَ صِدْقًا </a:t>
            </a:r>
            <a:r>
              <a:rPr lang="ar-OM" sz="3200" dirty="0" smtClean="0"/>
              <a:t>واسْتِقامَـةْ</a:t>
            </a:r>
            <a:endParaRPr lang="ar-OM" sz="3200" dirty="0"/>
          </a:p>
          <a:p>
            <a:r>
              <a:rPr lang="ar-OM" sz="3200" dirty="0"/>
              <a:t>فَمَــضَــتْ إِلى عُمَّالهِ </a:t>
            </a:r>
            <a:r>
              <a:rPr lang="ar-OM" sz="3200" dirty="0" smtClean="0"/>
              <a:t>       يَوْمًا </a:t>
            </a:r>
            <a:r>
              <a:rPr lang="ar-OM" sz="3200" dirty="0"/>
              <a:t>تُبَلِّغْــهُمْ </a:t>
            </a:r>
            <a:r>
              <a:rPr lang="ar-OM" sz="3200" dirty="0" smtClean="0"/>
              <a:t>سلامـــــهْ</a:t>
            </a:r>
            <a:endParaRPr lang="ar-OM" sz="3200" dirty="0"/>
          </a:p>
          <a:p>
            <a:r>
              <a:rPr lang="ar-OM" sz="3200" dirty="0"/>
              <a:t>والكُـتْبُ تَحْــتَ جَناحِها </a:t>
            </a:r>
            <a:r>
              <a:rPr lang="ar-OM" sz="3200" dirty="0" smtClean="0"/>
              <a:t>     كُتِبَتْ </a:t>
            </a:r>
            <a:r>
              <a:rPr lang="ar-OM" sz="3200" dirty="0"/>
              <a:t>لَــها فيها </a:t>
            </a:r>
            <a:r>
              <a:rPr lang="ar-OM" sz="3200" dirty="0" smtClean="0"/>
              <a:t>الكَرامَـةْ</a:t>
            </a:r>
            <a:endParaRPr lang="ar-OM" sz="3200" dirty="0"/>
          </a:p>
          <a:p>
            <a:endParaRPr lang="ar-OM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65104"/>
            <a:ext cx="2304255" cy="230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497103"/>
      </p:ext>
    </p:extLst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>
            <a:normAutofit fontScale="92500"/>
          </a:bodyPr>
          <a:lstStyle/>
          <a:p>
            <a:r>
              <a:rPr lang="ar-OM" sz="3200" dirty="0"/>
              <a:t>فَــأَرادَتْ الحَمْــقاءُ تَعْرِفُ </a:t>
            </a:r>
            <a:r>
              <a:rPr lang="ar-OM" sz="3200" dirty="0" smtClean="0"/>
              <a:t>       مِنْ </a:t>
            </a:r>
            <a:r>
              <a:rPr lang="ar-OM" sz="3200" dirty="0"/>
              <a:t>رَسائِلِهِ </a:t>
            </a:r>
            <a:r>
              <a:rPr lang="ar-OM" sz="3200" dirty="0" smtClean="0"/>
              <a:t>مَرامَـــــــــــهْ</a:t>
            </a:r>
            <a:endParaRPr lang="ar-OM" sz="3200" dirty="0"/>
          </a:p>
          <a:p>
            <a:r>
              <a:rPr lang="ar-OM" sz="3200" dirty="0"/>
              <a:t>عَــمَـــدَت لأولهــا وكان </a:t>
            </a:r>
            <a:r>
              <a:rPr lang="ar-OM" sz="3200" dirty="0" smtClean="0"/>
              <a:t>        إلى </a:t>
            </a:r>
            <a:r>
              <a:rPr lang="ar-OM" sz="3200" dirty="0"/>
              <a:t>خليفته </a:t>
            </a:r>
            <a:r>
              <a:rPr lang="ar-OM" sz="3200" dirty="0" smtClean="0"/>
              <a:t>بِرامـــــــــــهْ</a:t>
            </a:r>
            <a:endParaRPr lang="ar-OM" sz="3200" dirty="0"/>
          </a:p>
          <a:p>
            <a:r>
              <a:rPr lang="ar-OM" sz="3200" dirty="0"/>
              <a:t>فَــرَأَتْـهُ يَأْمُــرُ فيه عامِلَهُ </a:t>
            </a:r>
            <a:r>
              <a:rPr lang="ar-OM" sz="3200" dirty="0" smtClean="0"/>
              <a:t>       بِتـاجٍ لِلْحَمــامَــــــــــــــةْ</a:t>
            </a:r>
            <a:endParaRPr lang="ar-OM" sz="3200" dirty="0"/>
          </a:p>
          <a:p>
            <a:r>
              <a:rPr lang="ar-OM" sz="3200" dirty="0" smtClean="0"/>
              <a:t>وَيَقــولُ </a:t>
            </a:r>
            <a:r>
              <a:rPr lang="ar-OM" sz="3200" dirty="0"/>
              <a:t>: وَفُّوها الرِّعايَة </a:t>
            </a:r>
            <a:r>
              <a:rPr lang="ar-OM" sz="3200" dirty="0" smtClean="0"/>
              <a:t>        في </a:t>
            </a:r>
            <a:r>
              <a:rPr lang="ar-OM" sz="3200" dirty="0"/>
              <a:t>الرَّحيلِ وَفي </a:t>
            </a:r>
            <a:r>
              <a:rPr lang="ar-OM" sz="3200" dirty="0" smtClean="0"/>
              <a:t>الإِقامَـةْ</a:t>
            </a:r>
            <a:endParaRPr lang="ar-OM" sz="3200" dirty="0"/>
          </a:p>
          <a:p>
            <a:r>
              <a:rPr lang="ar-OM" sz="3200" dirty="0"/>
              <a:t>وَيُشــيرُ فــي الثّاني </a:t>
            </a:r>
            <a:r>
              <a:rPr lang="ar-OM" sz="3200" dirty="0" smtClean="0"/>
              <a:t>بِأَنْ       تُعْطَى </a:t>
            </a:r>
            <a:r>
              <a:rPr lang="ar-OM" sz="3200" dirty="0"/>
              <a:t>رِياضًا في </a:t>
            </a:r>
            <a:r>
              <a:rPr lang="ar-OM" sz="3200" dirty="0" smtClean="0"/>
              <a:t>تِهامَـــةْ</a:t>
            </a:r>
            <a:endParaRPr lang="ar-OM" sz="3200" dirty="0"/>
          </a:p>
          <a:p>
            <a:r>
              <a:rPr lang="ar-OM" sz="3200" dirty="0"/>
              <a:t>وَأَتَـــتْ لِثالِثــها </a:t>
            </a:r>
            <a:r>
              <a:rPr lang="ar-OM" sz="3200" dirty="0" smtClean="0"/>
              <a:t>وَلَــــــمْ        تَسْتَحي </a:t>
            </a:r>
            <a:r>
              <a:rPr lang="ar-OM" sz="3200" dirty="0"/>
              <a:t>أَنْ فَضَّتْ </a:t>
            </a:r>
            <a:r>
              <a:rPr lang="ar-OM" sz="3200" dirty="0" smtClean="0"/>
              <a:t>خِتامَـهْ</a:t>
            </a:r>
            <a:endParaRPr lang="ar-OM" sz="3200" dirty="0"/>
          </a:p>
          <a:p>
            <a:r>
              <a:rPr lang="ar-OM" sz="3200" dirty="0"/>
              <a:t>فَرَأَتْـُه يَأَمُــرُ أنْ </a:t>
            </a:r>
            <a:r>
              <a:rPr lang="ar-OM" sz="3200" dirty="0" smtClean="0"/>
              <a:t>تَكــــونَ         لَها </a:t>
            </a:r>
            <a:r>
              <a:rPr lang="ar-OM" sz="3200" dirty="0"/>
              <a:t>على الطَّيْرِ </a:t>
            </a:r>
            <a:r>
              <a:rPr lang="ar-OM" sz="3200" dirty="0" smtClean="0"/>
              <a:t>الزَّعامَــــةْ</a:t>
            </a:r>
            <a:endParaRPr lang="ar-OM" sz="3200" dirty="0"/>
          </a:p>
          <a:p>
            <a:endParaRPr lang="ar-OM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9036496" cy="21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884914"/>
      </p:ext>
    </p:extLst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ar-OM" dirty="0"/>
              <a:t>فَبَكَــتْ لِذاكَ تَنَدُّمًا هَيْهاتَ </a:t>
            </a:r>
            <a:r>
              <a:rPr lang="ar-OM" dirty="0" smtClean="0"/>
              <a:t>     لا </a:t>
            </a:r>
            <a:r>
              <a:rPr lang="ar-OM" dirty="0"/>
              <a:t>تُجْدي </a:t>
            </a:r>
            <a:r>
              <a:rPr lang="ar-OM" dirty="0" smtClean="0"/>
              <a:t>النَّــــدامَـــــــةْ</a:t>
            </a:r>
            <a:endParaRPr lang="ar-OM" dirty="0"/>
          </a:p>
          <a:p>
            <a:r>
              <a:rPr lang="ar-OM" dirty="0"/>
              <a:t>وَأَتَـــتْ نَبيِّ الله </a:t>
            </a:r>
            <a:r>
              <a:rPr lang="ar-OM" dirty="0" smtClean="0"/>
              <a:t>وَهِــــيَ        تَقولُ </a:t>
            </a:r>
            <a:r>
              <a:rPr lang="ar-OM" dirty="0"/>
              <a:t>يا رَبِّ </a:t>
            </a:r>
            <a:r>
              <a:rPr lang="ar-OM" dirty="0" smtClean="0"/>
              <a:t>السَّلامَـــــة</a:t>
            </a:r>
            <a:endParaRPr lang="ar-OM" dirty="0"/>
          </a:p>
          <a:p>
            <a:r>
              <a:rPr lang="ar-OM" dirty="0"/>
              <a:t>قالت فقَدْتُ </a:t>
            </a:r>
            <a:r>
              <a:rPr lang="ar-OM" dirty="0" smtClean="0"/>
              <a:t>الكُتْـــبَ يا          مَوْلايَ </a:t>
            </a:r>
            <a:r>
              <a:rPr lang="ar-OM" dirty="0"/>
              <a:t>في </a:t>
            </a:r>
            <a:r>
              <a:rPr lang="ar-OM" dirty="0" smtClean="0"/>
              <a:t>أَرْضِ اليَمامَةْ</a:t>
            </a:r>
            <a:endParaRPr lang="ar-OM" dirty="0"/>
          </a:p>
          <a:p>
            <a:r>
              <a:rPr lang="ar-OM" dirty="0" smtClean="0"/>
              <a:t>لِتَسَــرُّعــي </a:t>
            </a:r>
            <a:r>
              <a:rPr lang="ar-OM" dirty="0"/>
              <a:t>لَمَّا </a:t>
            </a:r>
            <a:r>
              <a:rPr lang="ar-OM" dirty="0" smtClean="0"/>
              <a:t>أَتانـــي        </a:t>
            </a:r>
            <a:r>
              <a:rPr lang="ar-OM" dirty="0"/>
              <a:t>البــازُ يَدْفَعُــني </a:t>
            </a:r>
            <a:r>
              <a:rPr lang="ar-OM" dirty="0" smtClean="0"/>
              <a:t>أَمامَــــهْ</a:t>
            </a:r>
            <a:endParaRPr lang="ar-OM" dirty="0"/>
          </a:p>
          <a:p>
            <a:r>
              <a:rPr lang="ar-OM" dirty="0"/>
              <a:t>فَأَجــابَ بَـلْ جِئْتِ </a:t>
            </a:r>
            <a:r>
              <a:rPr lang="ar-OM" dirty="0" smtClean="0"/>
              <a:t>الذي          </a:t>
            </a:r>
            <a:r>
              <a:rPr lang="ar-OM" dirty="0"/>
              <a:t>كادَتْ تَقومُ لَهُ </a:t>
            </a:r>
            <a:r>
              <a:rPr lang="ar-OM" dirty="0" smtClean="0"/>
              <a:t>القيامَـــةْ</a:t>
            </a:r>
            <a:endParaRPr lang="ar-OM" dirty="0"/>
          </a:p>
          <a:p>
            <a:r>
              <a:rPr lang="ar-OM" dirty="0"/>
              <a:t>لَكِــنْ </a:t>
            </a:r>
            <a:r>
              <a:rPr lang="ar-OM" dirty="0" smtClean="0"/>
              <a:t>كَفـــــــاكِ </a:t>
            </a:r>
            <a:r>
              <a:rPr lang="ar-OM" dirty="0"/>
              <a:t>عُقُوْبةً </a:t>
            </a:r>
            <a:r>
              <a:rPr lang="ar-OM" dirty="0" smtClean="0"/>
              <a:t>         مَنْ خـانَ </a:t>
            </a:r>
            <a:r>
              <a:rPr lang="ar-OM" dirty="0"/>
              <a:t>خانَتْهُ </a:t>
            </a:r>
            <a:r>
              <a:rPr lang="ar-OM" dirty="0" smtClean="0"/>
              <a:t>الكَرامَـةْ</a:t>
            </a:r>
            <a:endParaRPr lang="ar-OM" dirty="0"/>
          </a:p>
          <a:p>
            <a:endParaRPr lang="ar-OM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882047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132836"/>
      </p:ext>
    </p:extLst>
  </p:cSld>
  <p:clrMapOvr>
    <a:masterClrMapping/>
  </p:clrMapOvr>
  <p:transition spd="slow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67494"/>
            <a:ext cx="9036496" cy="1001266"/>
          </a:xfrm>
        </p:spPr>
        <p:txBody>
          <a:bodyPr>
            <a:normAutofit/>
          </a:bodyPr>
          <a:lstStyle/>
          <a:p>
            <a:pPr algn="r"/>
            <a:r>
              <a:rPr lang="ar-OM" sz="4000" dirty="0" smtClean="0"/>
              <a:t>والآن معًا نَطوفُ في شرحِ أبياتِ القصيدةِ</a:t>
            </a:r>
            <a:endParaRPr lang="ar-OM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 fontScale="85000" lnSpcReduction="10000"/>
          </a:bodyPr>
          <a:lstStyle/>
          <a:p>
            <a:r>
              <a:rPr lang="ar-OM" dirty="0"/>
              <a:t>أولاً </a:t>
            </a:r>
            <a:r>
              <a:rPr lang="ar-OM" dirty="0" smtClean="0"/>
              <a:t>:المُهِمةُ </a:t>
            </a:r>
            <a:r>
              <a:rPr lang="ar-OM" dirty="0"/>
              <a:t>التي كلَّفَ سُليمان عليه السلام بِها </a:t>
            </a:r>
            <a:r>
              <a:rPr lang="ar-OM" dirty="0" smtClean="0"/>
              <a:t>الحمامة  الأبيات </a:t>
            </a:r>
            <a:r>
              <a:rPr lang="ar-OM" dirty="0"/>
              <a:t>من ( 1 – 4 ) </a:t>
            </a:r>
            <a:r>
              <a:rPr lang="ar-OM" dirty="0" smtClean="0"/>
              <a:t>:</a:t>
            </a:r>
            <a:endParaRPr lang="ar-OM" dirty="0"/>
          </a:p>
          <a:p>
            <a:r>
              <a:rPr lang="ar-OM" dirty="0"/>
              <a:t>مُعْجَمي </a:t>
            </a:r>
            <a:r>
              <a:rPr lang="ar-OM" dirty="0" smtClean="0"/>
              <a:t>اللُّغَويُّ:       الكَلِمةُ </a:t>
            </a:r>
            <a:r>
              <a:rPr lang="ar-OM" dirty="0"/>
              <a:t>ومعْناها</a:t>
            </a:r>
            <a:r>
              <a:rPr lang="ar-OM" dirty="0" smtClean="0"/>
              <a:t>:</a:t>
            </a:r>
            <a:endParaRPr lang="ar-OM" dirty="0"/>
          </a:p>
          <a:p>
            <a:r>
              <a:rPr lang="ar-OM" dirty="0">
                <a:solidFill>
                  <a:srgbClr val="FF0000"/>
                </a:solidFill>
              </a:rPr>
              <a:t>الكلمةُ</a:t>
            </a:r>
            <a:r>
              <a:rPr lang="ar-OM" dirty="0"/>
              <a:t>	</a:t>
            </a:r>
            <a:r>
              <a:rPr lang="ar-OM" dirty="0" smtClean="0"/>
              <a:t>                         </a:t>
            </a:r>
            <a:r>
              <a:rPr lang="ar-OM" dirty="0" smtClean="0">
                <a:solidFill>
                  <a:srgbClr val="FF0000"/>
                </a:solidFill>
              </a:rPr>
              <a:t>معناها</a:t>
            </a:r>
            <a:endParaRPr lang="ar-OM" dirty="0">
              <a:solidFill>
                <a:srgbClr val="FF0000"/>
              </a:solidFill>
            </a:endParaRPr>
          </a:p>
          <a:p>
            <a:r>
              <a:rPr lang="ar-OM" dirty="0"/>
              <a:t>ابنُ داودَ                  </a:t>
            </a:r>
            <a:r>
              <a:rPr lang="ar-OM" dirty="0" smtClean="0"/>
              <a:t> </a:t>
            </a:r>
            <a:r>
              <a:rPr lang="ar-OM" dirty="0"/>
              <a:t>يعني سليمان بن داود عليه السلام</a:t>
            </a:r>
          </a:p>
          <a:p>
            <a:r>
              <a:rPr lang="ar-OM" dirty="0"/>
              <a:t>يُقَرِّبُ	                </a:t>
            </a:r>
            <a:r>
              <a:rPr lang="ar-OM" dirty="0" smtClean="0"/>
              <a:t> </a:t>
            </a:r>
            <a:r>
              <a:rPr lang="ar-OM" dirty="0"/>
              <a:t>يَجعلُها منَ المقربينَ والمستشارينَ له</a:t>
            </a:r>
          </a:p>
          <a:p>
            <a:r>
              <a:rPr lang="ar-OM" dirty="0"/>
              <a:t>عُمْرًا	</a:t>
            </a:r>
            <a:r>
              <a:rPr lang="ar-OM" dirty="0" smtClean="0"/>
              <a:t>                زَمنًا </a:t>
            </a:r>
            <a:r>
              <a:rPr lang="ar-OM" dirty="0"/>
              <a:t>. والجمع : أعمار</a:t>
            </a:r>
          </a:p>
          <a:p>
            <a:r>
              <a:rPr lang="ar-OM" dirty="0"/>
              <a:t>مِثْلما قَدْ شاءَ	</a:t>
            </a:r>
            <a:r>
              <a:rPr lang="ar-OM" dirty="0" smtClean="0"/>
              <a:t>       مثلما </a:t>
            </a:r>
            <a:r>
              <a:rPr lang="ar-OM" dirty="0"/>
              <a:t>أرادَ</a:t>
            </a:r>
          </a:p>
          <a:p>
            <a:r>
              <a:rPr lang="ar-OM" dirty="0"/>
              <a:t>عُمّالهِ                     </a:t>
            </a:r>
            <a:r>
              <a:rPr lang="ar-OM" dirty="0" smtClean="0"/>
              <a:t>  </a:t>
            </a:r>
            <a:r>
              <a:rPr lang="ar-OM" dirty="0"/>
              <a:t>مفردها ( عامل) وهو الحاكم</a:t>
            </a:r>
          </a:p>
          <a:p>
            <a:r>
              <a:rPr lang="ar-OM" dirty="0"/>
              <a:t>الكُتُبَ                      مفردها ( الكتاب) وهي الرسائل</a:t>
            </a:r>
          </a:p>
          <a:p>
            <a:r>
              <a:rPr lang="ar-OM" dirty="0"/>
              <a:t>الكَرامةُ	</a:t>
            </a:r>
            <a:r>
              <a:rPr lang="ar-OM" dirty="0" smtClean="0"/>
              <a:t>               الرفعةُ </a:t>
            </a:r>
            <a:r>
              <a:rPr lang="ar-OM" dirty="0"/>
              <a:t>والمنزلةُ</a:t>
            </a:r>
          </a:p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790578293"/>
      </p:ext>
    </p:extLst>
  </p:cSld>
  <p:clrMapOvr>
    <a:masterClrMapping/>
  </p:clrMapOvr>
  <p:transition spd="slow"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OM" dirty="0"/>
              <a:t>شرحُ </a:t>
            </a:r>
            <a:r>
              <a:rPr lang="ar-OM" dirty="0" smtClean="0"/>
              <a:t>الأبياتِ: ( 1- 4)</a:t>
            </a:r>
            <a:endParaRPr lang="ar-OM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2808"/>
            <a:ext cx="8928992" cy="4975192"/>
          </a:xfrm>
        </p:spPr>
        <p:txBody>
          <a:bodyPr>
            <a:noAutofit/>
          </a:bodyPr>
          <a:lstStyle/>
          <a:p>
            <a:r>
              <a:rPr lang="ar-OM" sz="4000" dirty="0"/>
              <a:t>يُعتبر هذا المقطع القصصي هو ( البداية) في هذَا السَّردِ القّصّصيِّ، حيثُ تَضَمَنَ المكانَ و الزمانَ والشَّخْصياتِ، وهو يَشْرحُ طبيعةَ العِلاقةِ بينَ نبيِ الله سُليْمان عليه السلام والحمامةِ التي حَظِيَتْ عِندَهُ بِمكانةٍ عاليةٍ، وكانَ يَجْعلها ضِمْن جُلَسائهِ.</a:t>
            </a:r>
          </a:p>
        </p:txBody>
      </p:sp>
    </p:spTree>
    <p:extLst>
      <p:ext uri="{BB962C8B-B14F-4D97-AF65-F5344CB8AC3E}">
        <p14:creationId xmlns:p14="http://schemas.microsoft.com/office/powerpoint/2010/main" val="3790001223"/>
      </p:ext>
    </p:extLst>
  </p:cSld>
  <p:clrMapOvr>
    <a:masterClrMapping/>
  </p:clrMapOvr>
  <p:transition spd="slow"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208</TotalTime>
  <Words>785</Words>
  <Application>Microsoft Office PowerPoint</Application>
  <PresentationFormat>عرض على الشاشة (3:4)‏</PresentationFormat>
  <Paragraphs>115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حيوية</vt:lpstr>
      <vt:lpstr>سُليْمانُ والحمامةُ </vt:lpstr>
      <vt:lpstr> بِطاقةٌ </vt:lpstr>
      <vt:lpstr>أَهدافُ الدَّرسِ:</vt:lpstr>
      <vt:lpstr> الفِكْرةُ العامةُ  الخِيانةُ خُلُقٌ ذّميمٌ، تَجْلِبُ على صاحِبِها النَدمَ وضياعَ الكرمةِ. </vt:lpstr>
      <vt:lpstr>هيّا معًا نَقرأُ أبياتَ القَصيدةِ</vt:lpstr>
      <vt:lpstr>عرض تقديمي في PowerPoint</vt:lpstr>
      <vt:lpstr>عرض تقديمي في PowerPoint</vt:lpstr>
      <vt:lpstr>والآن معًا نَطوفُ في شرحِ أبياتِ القصيدةِ</vt:lpstr>
      <vt:lpstr>شرحُ الأبياتِ: ( 1- 4)</vt:lpstr>
      <vt:lpstr>عرض تقديمي في PowerPoint</vt:lpstr>
      <vt:lpstr>ثانيا: الحمامةُ تَخونُ الأمانةَ، وتقرأُ الرسائِلَ (5- 11).</vt:lpstr>
      <vt:lpstr>شرحُ الأبياتِ: من ( 5 – 11 )</vt:lpstr>
      <vt:lpstr>عرض تقديمي في PowerPoint</vt:lpstr>
      <vt:lpstr>عرض تقديمي في PowerPoint</vt:lpstr>
      <vt:lpstr>حيلةُ الحمامةِ للتخَلّصِ مِنَ العقوبةِ ( 12 – 17)</vt:lpstr>
      <vt:lpstr>عرض تقديمي في PowerPoint</vt:lpstr>
      <vt:lpstr>شرح الأبيات: من (12  - 17 )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إيمان عباس</dc:creator>
  <cp:lastModifiedBy>إيمان عباس</cp:lastModifiedBy>
  <cp:revision>12</cp:revision>
  <dcterms:created xsi:type="dcterms:W3CDTF">2020-11-27T14:51:29Z</dcterms:created>
  <dcterms:modified xsi:type="dcterms:W3CDTF">2020-11-27T18:20:05Z</dcterms:modified>
</cp:coreProperties>
</file>